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1D5818-6648-435A-9D2C-AFF141B35632}"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0CE33-7F7C-432A-9086-BB76FE6A3BD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02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1D5818-6648-435A-9D2C-AFF141B35632}"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0CE33-7F7C-432A-9086-BB76FE6A3BDC}" type="slidenum">
              <a:rPr lang="en-US" smtClean="0"/>
              <a:t>‹#›</a:t>
            </a:fld>
            <a:endParaRPr lang="en-US"/>
          </a:p>
        </p:txBody>
      </p:sp>
    </p:spTree>
    <p:extLst>
      <p:ext uri="{BB962C8B-B14F-4D97-AF65-F5344CB8AC3E}">
        <p14:creationId xmlns:p14="http://schemas.microsoft.com/office/powerpoint/2010/main" val="327810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1D5818-6648-435A-9D2C-AFF141B35632}"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0CE33-7F7C-432A-9086-BB76FE6A3BDC}" type="slidenum">
              <a:rPr lang="en-US" smtClean="0"/>
              <a:t>‹#›</a:t>
            </a:fld>
            <a:endParaRPr lang="en-US"/>
          </a:p>
        </p:txBody>
      </p:sp>
    </p:spTree>
    <p:extLst>
      <p:ext uri="{BB962C8B-B14F-4D97-AF65-F5344CB8AC3E}">
        <p14:creationId xmlns:p14="http://schemas.microsoft.com/office/powerpoint/2010/main" val="310473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1D5818-6648-435A-9D2C-AFF141B35632}"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0CE33-7F7C-432A-9086-BB76FE6A3BDC}" type="slidenum">
              <a:rPr lang="en-US" smtClean="0"/>
              <a:t>‹#›</a:t>
            </a:fld>
            <a:endParaRPr lang="en-US"/>
          </a:p>
        </p:txBody>
      </p:sp>
    </p:spTree>
    <p:extLst>
      <p:ext uri="{BB962C8B-B14F-4D97-AF65-F5344CB8AC3E}">
        <p14:creationId xmlns:p14="http://schemas.microsoft.com/office/powerpoint/2010/main" val="248229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1D5818-6648-435A-9D2C-AFF141B35632}" type="datetimeFigureOut">
              <a:rPr lang="en-US" smtClean="0"/>
              <a:t>4/9/2022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0CE33-7F7C-432A-9086-BB76FE6A3BD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01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1D5818-6648-435A-9D2C-AFF141B35632}" type="datetimeFigureOut">
              <a:rPr lang="en-US" smtClean="0"/>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0CE33-7F7C-432A-9086-BB76FE6A3BDC}" type="slidenum">
              <a:rPr lang="en-US" smtClean="0"/>
              <a:t>‹#›</a:t>
            </a:fld>
            <a:endParaRPr lang="en-US"/>
          </a:p>
        </p:txBody>
      </p:sp>
    </p:spTree>
    <p:extLst>
      <p:ext uri="{BB962C8B-B14F-4D97-AF65-F5344CB8AC3E}">
        <p14:creationId xmlns:p14="http://schemas.microsoft.com/office/powerpoint/2010/main" val="154660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1D5818-6648-435A-9D2C-AFF141B35632}" type="datetimeFigureOut">
              <a:rPr lang="en-US" smtClean="0"/>
              <a:t>4/9/2022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0CE33-7F7C-432A-9086-BB76FE6A3BDC}" type="slidenum">
              <a:rPr lang="en-US" smtClean="0"/>
              <a:t>‹#›</a:t>
            </a:fld>
            <a:endParaRPr lang="en-US"/>
          </a:p>
        </p:txBody>
      </p:sp>
    </p:spTree>
    <p:extLst>
      <p:ext uri="{BB962C8B-B14F-4D97-AF65-F5344CB8AC3E}">
        <p14:creationId xmlns:p14="http://schemas.microsoft.com/office/powerpoint/2010/main" val="402040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1D5818-6648-435A-9D2C-AFF141B35632}" type="datetimeFigureOut">
              <a:rPr lang="en-US" smtClean="0"/>
              <a:t>4/9/2022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0CE33-7F7C-432A-9086-BB76FE6A3BDC}" type="slidenum">
              <a:rPr lang="en-US" smtClean="0"/>
              <a:t>‹#›</a:t>
            </a:fld>
            <a:endParaRPr lang="en-US"/>
          </a:p>
        </p:txBody>
      </p:sp>
    </p:spTree>
    <p:extLst>
      <p:ext uri="{BB962C8B-B14F-4D97-AF65-F5344CB8AC3E}">
        <p14:creationId xmlns:p14="http://schemas.microsoft.com/office/powerpoint/2010/main" val="377912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F1D5818-6648-435A-9D2C-AFF141B35632}" type="datetimeFigureOut">
              <a:rPr lang="en-US" smtClean="0"/>
              <a:t>4/9/2022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AF0CE33-7F7C-432A-9086-BB76FE6A3BDC}" type="slidenum">
              <a:rPr lang="en-US" smtClean="0"/>
              <a:t>‹#›</a:t>
            </a:fld>
            <a:endParaRPr lang="en-US"/>
          </a:p>
        </p:txBody>
      </p:sp>
    </p:spTree>
    <p:extLst>
      <p:ext uri="{BB962C8B-B14F-4D97-AF65-F5344CB8AC3E}">
        <p14:creationId xmlns:p14="http://schemas.microsoft.com/office/powerpoint/2010/main" val="4999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F1D5818-6648-435A-9D2C-AFF141B35632}" type="datetimeFigureOut">
              <a:rPr lang="en-US" smtClean="0"/>
              <a:t>4/9/2022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F0CE33-7F7C-432A-9086-BB76FE6A3BDC}" type="slidenum">
              <a:rPr lang="en-US" smtClean="0"/>
              <a:t>‹#›</a:t>
            </a:fld>
            <a:endParaRPr lang="en-US"/>
          </a:p>
        </p:txBody>
      </p:sp>
    </p:spTree>
    <p:extLst>
      <p:ext uri="{BB962C8B-B14F-4D97-AF65-F5344CB8AC3E}">
        <p14:creationId xmlns:p14="http://schemas.microsoft.com/office/powerpoint/2010/main" val="413951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1D5818-6648-435A-9D2C-AFF141B35632}" type="datetimeFigureOut">
              <a:rPr lang="en-US" smtClean="0"/>
              <a:t>4/9/2022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0CE33-7F7C-432A-9086-BB76FE6A3BDC}" type="slidenum">
              <a:rPr lang="en-US" smtClean="0"/>
              <a:t>‹#›</a:t>
            </a:fld>
            <a:endParaRPr lang="en-US"/>
          </a:p>
        </p:txBody>
      </p:sp>
    </p:spTree>
    <p:extLst>
      <p:ext uri="{BB962C8B-B14F-4D97-AF65-F5344CB8AC3E}">
        <p14:creationId xmlns:p14="http://schemas.microsoft.com/office/powerpoint/2010/main" val="135566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F1D5818-6648-435A-9D2C-AFF141B35632}" type="datetimeFigureOut">
              <a:rPr lang="en-US" smtClean="0"/>
              <a:t>4/9/2022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AF0CE33-7F7C-432A-9086-BB76FE6A3BD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687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Differential_scanning_calorimetry" TargetMode="External"/><Relationship Id="rId2" Type="http://schemas.openxmlformats.org/officeDocument/2006/relationships/hyperlink" Target="https://en.wikipedia.org/wiki/Thermal_analysis" TargetMode="External"/><Relationship Id="rId1" Type="http://schemas.openxmlformats.org/officeDocument/2006/relationships/slideLayout" Target="../slideLayouts/slideLayout1.xml"/><Relationship Id="rId5" Type="http://schemas.openxmlformats.org/officeDocument/2006/relationships/hyperlink" Target="https://en.wikipedia.org/wiki/Viscoelasticity" TargetMode="External"/><Relationship Id="rId4" Type="http://schemas.openxmlformats.org/officeDocument/2006/relationships/hyperlink" Target="https://en.wikipedia.org/wiki/Thermogravimetric_analysi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064A88-792A-4AA8-84D4-75C39DCE2240}"/>
              </a:ext>
            </a:extLst>
          </p:cNvPr>
          <p:cNvSpPr/>
          <p:nvPr/>
        </p:nvSpPr>
        <p:spPr>
          <a:xfrm>
            <a:off x="4041913" y="37185"/>
            <a:ext cx="4200939" cy="556592"/>
          </a:xfrm>
          <a:prstGeom prst="rect">
            <a:avLst/>
          </a:prstGeom>
          <a:solidFill>
            <a:srgbClr val="FFC000"/>
          </a:solidFill>
          <a:effectLst>
            <a:outerShdw blurRad="76200" dir="13500000" sy="23000" kx="12000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Characterization of Polymers</a:t>
            </a:r>
          </a:p>
        </p:txBody>
      </p:sp>
      <p:sp>
        <p:nvSpPr>
          <p:cNvPr id="5" name="Rectangle 4">
            <a:extLst>
              <a:ext uri="{FF2B5EF4-FFF2-40B4-BE49-F238E27FC236}">
                <a16:creationId xmlns:a16="http://schemas.microsoft.com/office/drawing/2014/main" id="{12F8C12D-C33A-4059-B9B0-00643AD80AC4}"/>
              </a:ext>
            </a:extLst>
          </p:cNvPr>
          <p:cNvSpPr/>
          <p:nvPr/>
        </p:nvSpPr>
        <p:spPr>
          <a:xfrm>
            <a:off x="781879" y="1092011"/>
            <a:ext cx="10999304" cy="2031325"/>
          </a:xfrm>
          <a:prstGeom prst="rect">
            <a:avLst/>
          </a:prstGeom>
        </p:spPr>
        <p:txBody>
          <a:bodyPr wrap="square">
            <a:spAutoFit/>
          </a:bodyPr>
          <a:lstStyle/>
          <a:p>
            <a:r>
              <a:rPr lang="en-US" b="1" dirty="0"/>
              <a:t>This generally leads to an understanding of the material and molecular structure of a substance. The spacing in the crystal lattice can be determined using Bragg's law. The electrons that surround the atoms, rather than the atomic nuclei themselves, are the entities that physically interact with the incoming X-ray photons. This technique is widely used in chemistry and biochemistry to determine the structures of an immense variety of molecules, including inorganic compounds, DNA, and proteins. X-ray diffraction is commonly carried out using single crystals of a material, but if these are not available, microcrystalline powdered samples may also be used, although this requires different equipment, gives less information, and is much less straightforward.</a:t>
            </a:r>
          </a:p>
        </p:txBody>
      </p:sp>
      <p:pic>
        <p:nvPicPr>
          <p:cNvPr id="6" name="Picture 5">
            <a:extLst>
              <a:ext uri="{FF2B5EF4-FFF2-40B4-BE49-F238E27FC236}">
                <a16:creationId xmlns:a16="http://schemas.microsoft.com/office/drawing/2014/main" id="{CD6617A0-BFD1-4300-A092-90861B9385F5}"/>
              </a:ext>
            </a:extLst>
          </p:cNvPr>
          <p:cNvPicPr>
            <a:picLocks noChangeAspect="1"/>
          </p:cNvPicPr>
          <p:nvPr/>
        </p:nvPicPr>
        <p:blipFill>
          <a:blip r:embed="rId2"/>
          <a:stretch>
            <a:fillRect/>
          </a:stretch>
        </p:blipFill>
        <p:spPr>
          <a:xfrm>
            <a:off x="2067339" y="3621570"/>
            <a:ext cx="7991061" cy="2739473"/>
          </a:xfrm>
          <a:prstGeom prst="rect">
            <a:avLst/>
          </a:prstGeom>
        </p:spPr>
      </p:pic>
      <p:sp>
        <p:nvSpPr>
          <p:cNvPr id="7" name="Rectangle 6">
            <a:extLst>
              <a:ext uri="{FF2B5EF4-FFF2-40B4-BE49-F238E27FC236}">
                <a16:creationId xmlns:a16="http://schemas.microsoft.com/office/drawing/2014/main" id="{B754BDC0-AC1A-4E23-92EC-7936FB312C1B}"/>
              </a:ext>
            </a:extLst>
          </p:cNvPr>
          <p:cNvSpPr/>
          <p:nvPr/>
        </p:nvSpPr>
        <p:spPr>
          <a:xfrm>
            <a:off x="4041913" y="673186"/>
            <a:ext cx="4200939" cy="418825"/>
          </a:xfrm>
          <a:prstGeom prst="rect">
            <a:avLst/>
          </a:prstGeom>
          <a:solidFill>
            <a:srgbClr val="92D050"/>
          </a:solidFill>
          <a:effectLst>
            <a:outerShdw blurRad="76200" dir="13500000" sy="23000" kx="12000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X-Ray Diffraction</a:t>
            </a:r>
          </a:p>
        </p:txBody>
      </p:sp>
      <p:sp>
        <p:nvSpPr>
          <p:cNvPr id="8" name="Rectangle 7">
            <a:extLst>
              <a:ext uri="{FF2B5EF4-FFF2-40B4-BE49-F238E27FC236}">
                <a16:creationId xmlns:a16="http://schemas.microsoft.com/office/drawing/2014/main" id="{7DEABCC0-E40A-4024-8F2D-2AC81A5A4EFB}"/>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48736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1C3C8C-E6B9-44CD-8AA3-2D1878234BD4}"/>
              </a:ext>
            </a:extLst>
          </p:cNvPr>
          <p:cNvPicPr>
            <a:picLocks noChangeAspect="1"/>
          </p:cNvPicPr>
          <p:nvPr/>
        </p:nvPicPr>
        <p:blipFill>
          <a:blip r:embed="rId2"/>
          <a:stretch>
            <a:fillRect/>
          </a:stretch>
        </p:blipFill>
        <p:spPr>
          <a:xfrm>
            <a:off x="1232452" y="533193"/>
            <a:ext cx="9568070" cy="5788094"/>
          </a:xfrm>
          <a:prstGeom prst="rect">
            <a:avLst/>
          </a:prstGeom>
        </p:spPr>
      </p:pic>
    </p:spTree>
    <p:extLst>
      <p:ext uri="{BB962C8B-B14F-4D97-AF65-F5344CB8AC3E}">
        <p14:creationId xmlns:p14="http://schemas.microsoft.com/office/powerpoint/2010/main" val="294870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515A46-2245-47CF-B7DD-12082ECB7DB8}"/>
              </a:ext>
            </a:extLst>
          </p:cNvPr>
          <p:cNvPicPr>
            <a:picLocks noChangeAspect="1"/>
          </p:cNvPicPr>
          <p:nvPr/>
        </p:nvPicPr>
        <p:blipFill>
          <a:blip r:embed="rId2"/>
          <a:stretch>
            <a:fillRect/>
          </a:stretch>
        </p:blipFill>
        <p:spPr>
          <a:xfrm>
            <a:off x="622852" y="185530"/>
            <a:ext cx="11105321" cy="6042992"/>
          </a:xfrm>
          <a:prstGeom prst="rect">
            <a:avLst/>
          </a:prstGeom>
        </p:spPr>
      </p:pic>
      <p:sp>
        <p:nvSpPr>
          <p:cNvPr id="3" name="Rectangle 2">
            <a:extLst>
              <a:ext uri="{FF2B5EF4-FFF2-40B4-BE49-F238E27FC236}">
                <a16:creationId xmlns:a16="http://schemas.microsoft.com/office/drawing/2014/main" id="{762457B2-6893-4A50-A7D2-561627F5D079}"/>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1274884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98296A-F0BE-45CD-8927-B904154849A2}"/>
              </a:ext>
            </a:extLst>
          </p:cNvPr>
          <p:cNvPicPr>
            <a:picLocks noChangeAspect="1"/>
          </p:cNvPicPr>
          <p:nvPr/>
        </p:nvPicPr>
        <p:blipFill>
          <a:blip r:embed="rId2"/>
          <a:stretch>
            <a:fillRect/>
          </a:stretch>
        </p:blipFill>
        <p:spPr>
          <a:xfrm>
            <a:off x="437322" y="159026"/>
            <a:ext cx="11502887" cy="6268278"/>
          </a:xfrm>
          <a:prstGeom prst="rect">
            <a:avLst/>
          </a:prstGeom>
        </p:spPr>
      </p:pic>
      <p:sp>
        <p:nvSpPr>
          <p:cNvPr id="3" name="Rectangle 2">
            <a:extLst>
              <a:ext uri="{FF2B5EF4-FFF2-40B4-BE49-F238E27FC236}">
                <a16:creationId xmlns:a16="http://schemas.microsoft.com/office/drawing/2014/main" id="{FB6D7B31-A9EE-4A76-BC34-418BB89A2310}"/>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35233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E80355-947A-4467-BAF2-B65508DDC1F4}"/>
              </a:ext>
            </a:extLst>
          </p:cNvPr>
          <p:cNvPicPr>
            <a:picLocks noChangeAspect="1"/>
          </p:cNvPicPr>
          <p:nvPr/>
        </p:nvPicPr>
        <p:blipFill>
          <a:blip r:embed="rId2"/>
          <a:stretch>
            <a:fillRect/>
          </a:stretch>
        </p:blipFill>
        <p:spPr>
          <a:xfrm>
            <a:off x="993913" y="331304"/>
            <a:ext cx="10376452" cy="5989983"/>
          </a:xfrm>
          <a:prstGeom prst="rect">
            <a:avLst/>
          </a:prstGeom>
        </p:spPr>
      </p:pic>
      <p:sp>
        <p:nvSpPr>
          <p:cNvPr id="3" name="Rectangle 2">
            <a:extLst>
              <a:ext uri="{FF2B5EF4-FFF2-40B4-BE49-F238E27FC236}">
                <a16:creationId xmlns:a16="http://schemas.microsoft.com/office/drawing/2014/main" id="{9EC654FB-81C0-465B-89B4-11C5F969AA2B}"/>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253352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3B9EA-316C-4869-AB5E-9D38F5477F45}"/>
              </a:ext>
            </a:extLst>
          </p:cNvPr>
          <p:cNvPicPr>
            <a:picLocks noChangeAspect="1"/>
          </p:cNvPicPr>
          <p:nvPr/>
        </p:nvPicPr>
        <p:blipFill>
          <a:blip r:embed="rId2"/>
          <a:stretch>
            <a:fillRect/>
          </a:stretch>
        </p:blipFill>
        <p:spPr>
          <a:xfrm>
            <a:off x="384314" y="198782"/>
            <a:ext cx="11211338" cy="5777947"/>
          </a:xfrm>
          <a:prstGeom prst="rect">
            <a:avLst/>
          </a:prstGeom>
        </p:spPr>
      </p:pic>
      <p:sp>
        <p:nvSpPr>
          <p:cNvPr id="3" name="Rectangle 2">
            <a:extLst>
              <a:ext uri="{FF2B5EF4-FFF2-40B4-BE49-F238E27FC236}">
                <a16:creationId xmlns:a16="http://schemas.microsoft.com/office/drawing/2014/main" id="{1F7B774A-761D-4851-8C4D-8E9F9D171371}"/>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186806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654E46-3ACA-45D2-8091-C7DAE4394B10}"/>
              </a:ext>
            </a:extLst>
          </p:cNvPr>
          <p:cNvSpPr/>
          <p:nvPr/>
        </p:nvSpPr>
        <p:spPr>
          <a:xfrm>
            <a:off x="3995530" y="159027"/>
            <a:ext cx="4200939" cy="418825"/>
          </a:xfrm>
          <a:prstGeom prst="rect">
            <a:avLst/>
          </a:prstGeom>
          <a:solidFill>
            <a:srgbClr val="92D050"/>
          </a:solidFill>
          <a:effectLst>
            <a:outerShdw blurRad="76200" dir="13500000" sy="23000" kx="12000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FTIR -Example</a:t>
            </a:r>
          </a:p>
        </p:txBody>
      </p:sp>
      <p:pic>
        <p:nvPicPr>
          <p:cNvPr id="6" name="Picture 5">
            <a:extLst>
              <a:ext uri="{FF2B5EF4-FFF2-40B4-BE49-F238E27FC236}">
                <a16:creationId xmlns:a16="http://schemas.microsoft.com/office/drawing/2014/main" id="{5BDA6EE8-32AC-4ADB-B23E-D36CA9F33740}"/>
              </a:ext>
            </a:extLst>
          </p:cNvPr>
          <p:cNvPicPr>
            <a:picLocks noChangeAspect="1"/>
          </p:cNvPicPr>
          <p:nvPr/>
        </p:nvPicPr>
        <p:blipFill>
          <a:blip r:embed="rId2"/>
          <a:stretch>
            <a:fillRect/>
          </a:stretch>
        </p:blipFill>
        <p:spPr>
          <a:xfrm>
            <a:off x="159027" y="577852"/>
            <a:ext cx="11542642" cy="5433391"/>
          </a:xfrm>
          <a:prstGeom prst="rect">
            <a:avLst/>
          </a:prstGeom>
        </p:spPr>
      </p:pic>
      <p:sp>
        <p:nvSpPr>
          <p:cNvPr id="4" name="Rectangle 3">
            <a:extLst>
              <a:ext uri="{FF2B5EF4-FFF2-40B4-BE49-F238E27FC236}">
                <a16:creationId xmlns:a16="http://schemas.microsoft.com/office/drawing/2014/main" id="{026A3F22-5310-49F4-A24F-3C5BADD02262}"/>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414567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5978BB-437E-464D-BC3D-B3BF86FF1462}"/>
              </a:ext>
            </a:extLst>
          </p:cNvPr>
          <p:cNvPicPr>
            <a:picLocks noChangeAspect="1"/>
          </p:cNvPicPr>
          <p:nvPr/>
        </p:nvPicPr>
        <p:blipFill>
          <a:blip r:embed="rId2"/>
          <a:stretch>
            <a:fillRect/>
          </a:stretch>
        </p:blipFill>
        <p:spPr>
          <a:xfrm>
            <a:off x="940904" y="1114425"/>
            <a:ext cx="10084905" cy="4676775"/>
          </a:xfrm>
          <a:prstGeom prst="rect">
            <a:avLst/>
          </a:prstGeom>
        </p:spPr>
      </p:pic>
      <p:sp>
        <p:nvSpPr>
          <p:cNvPr id="5" name="Rectangle 4">
            <a:extLst>
              <a:ext uri="{FF2B5EF4-FFF2-40B4-BE49-F238E27FC236}">
                <a16:creationId xmlns:a16="http://schemas.microsoft.com/office/drawing/2014/main" id="{B184412F-CF02-4000-A485-EF5606F807F9}"/>
              </a:ext>
            </a:extLst>
          </p:cNvPr>
          <p:cNvSpPr/>
          <p:nvPr/>
        </p:nvSpPr>
        <p:spPr>
          <a:xfrm>
            <a:off x="3995530" y="159027"/>
            <a:ext cx="4200939" cy="418825"/>
          </a:xfrm>
          <a:prstGeom prst="rect">
            <a:avLst/>
          </a:prstGeom>
          <a:solidFill>
            <a:schemeClr val="bg2">
              <a:lumMod val="90000"/>
            </a:schemeClr>
          </a:solidFill>
          <a:effectLst>
            <a:outerShdw blurRad="76200" dir="13500000" sy="23000" kx="12000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Epoxy resin</a:t>
            </a:r>
          </a:p>
        </p:txBody>
      </p:sp>
    </p:spTree>
    <p:extLst>
      <p:ext uri="{BB962C8B-B14F-4D97-AF65-F5344CB8AC3E}">
        <p14:creationId xmlns:p14="http://schemas.microsoft.com/office/powerpoint/2010/main" val="489275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1C701F-8A70-4E09-A5B3-4D2D1FE6985B}"/>
              </a:ext>
            </a:extLst>
          </p:cNvPr>
          <p:cNvSpPr/>
          <p:nvPr/>
        </p:nvSpPr>
        <p:spPr>
          <a:xfrm>
            <a:off x="3995530" y="159027"/>
            <a:ext cx="4200939" cy="418825"/>
          </a:xfrm>
          <a:prstGeom prst="rect">
            <a:avLst/>
          </a:prstGeom>
          <a:solidFill>
            <a:schemeClr val="bg2">
              <a:lumMod val="90000"/>
            </a:schemeClr>
          </a:solidFill>
          <a:effectLst>
            <a:outerShdw blurRad="76200" dir="13500000" sy="23000" kx="12000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Polyurethane</a:t>
            </a:r>
          </a:p>
        </p:txBody>
      </p:sp>
      <p:pic>
        <p:nvPicPr>
          <p:cNvPr id="5" name="Picture 4">
            <a:extLst>
              <a:ext uri="{FF2B5EF4-FFF2-40B4-BE49-F238E27FC236}">
                <a16:creationId xmlns:a16="http://schemas.microsoft.com/office/drawing/2014/main" id="{0310FF45-024F-43A6-85A7-5C8D05E755BA}"/>
              </a:ext>
            </a:extLst>
          </p:cNvPr>
          <p:cNvPicPr>
            <a:picLocks noChangeAspect="1"/>
          </p:cNvPicPr>
          <p:nvPr/>
        </p:nvPicPr>
        <p:blipFill>
          <a:blip r:embed="rId2"/>
          <a:stretch>
            <a:fillRect/>
          </a:stretch>
        </p:blipFill>
        <p:spPr>
          <a:xfrm>
            <a:off x="821635" y="692426"/>
            <a:ext cx="9647583" cy="5473147"/>
          </a:xfrm>
          <a:prstGeom prst="rect">
            <a:avLst/>
          </a:prstGeom>
        </p:spPr>
      </p:pic>
      <p:sp>
        <p:nvSpPr>
          <p:cNvPr id="6" name="Rectangle 5">
            <a:extLst>
              <a:ext uri="{FF2B5EF4-FFF2-40B4-BE49-F238E27FC236}">
                <a16:creationId xmlns:a16="http://schemas.microsoft.com/office/drawing/2014/main" id="{71298B71-464A-48A9-9BC4-71670C2BB10E}"/>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3372195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11560-70E6-4ACF-8F53-844B3C8EBAB2}"/>
              </a:ext>
            </a:extLst>
          </p:cNvPr>
          <p:cNvSpPr/>
          <p:nvPr/>
        </p:nvSpPr>
        <p:spPr>
          <a:xfrm>
            <a:off x="3995530" y="159027"/>
            <a:ext cx="3359427" cy="418825"/>
          </a:xfrm>
          <a:prstGeom prst="rect">
            <a:avLst/>
          </a:prstGeom>
          <a:solidFill>
            <a:schemeClr val="bg2">
              <a:lumMod val="90000"/>
            </a:schemeClr>
          </a:solidFill>
          <a:effectLst>
            <a:outerShdw blurRad="76200" dir="13500000" sy="23000" kx="12000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Polysiloxane</a:t>
            </a:r>
            <a:endParaRPr lang="en-US" sz="2400" b="1" dirty="0">
              <a:solidFill>
                <a:schemeClr val="tx1"/>
              </a:solidFill>
            </a:endParaRPr>
          </a:p>
        </p:txBody>
      </p:sp>
      <p:pic>
        <p:nvPicPr>
          <p:cNvPr id="5" name="Picture 4">
            <a:extLst>
              <a:ext uri="{FF2B5EF4-FFF2-40B4-BE49-F238E27FC236}">
                <a16:creationId xmlns:a16="http://schemas.microsoft.com/office/drawing/2014/main" id="{12AC4C40-E66E-4B4B-9B0C-8284D7F6DA0A}"/>
              </a:ext>
            </a:extLst>
          </p:cNvPr>
          <p:cNvPicPr>
            <a:picLocks noChangeAspect="1"/>
          </p:cNvPicPr>
          <p:nvPr/>
        </p:nvPicPr>
        <p:blipFill>
          <a:blip r:embed="rId2"/>
          <a:stretch>
            <a:fillRect/>
          </a:stretch>
        </p:blipFill>
        <p:spPr>
          <a:xfrm>
            <a:off x="834887" y="938212"/>
            <a:ext cx="10190922" cy="4981575"/>
          </a:xfrm>
          <a:prstGeom prst="rect">
            <a:avLst/>
          </a:prstGeom>
        </p:spPr>
      </p:pic>
    </p:spTree>
    <p:extLst>
      <p:ext uri="{BB962C8B-B14F-4D97-AF65-F5344CB8AC3E}">
        <p14:creationId xmlns:p14="http://schemas.microsoft.com/office/powerpoint/2010/main" val="2428690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1D4C04-7C17-4A7B-9E06-39A4E5DDCACB}"/>
              </a:ext>
            </a:extLst>
          </p:cNvPr>
          <p:cNvSpPr/>
          <p:nvPr/>
        </p:nvSpPr>
        <p:spPr>
          <a:xfrm>
            <a:off x="410817" y="132522"/>
            <a:ext cx="11370365" cy="49496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highlight>
                  <a:srgbClr val="FFFF00"/>
                </a:highlight>
              </a:rPr>
              <a:t>F</a:t>
            </a:r>
            <a:r>
              <a:rPr lang="en-US" sz="2000" b="1" dirty="0">
                <a:solidFill>
                  <a:schemeClr val="tx1"/>
                </a:solidFill>
                <a:highlight>
                  <a:srgbClr val="FFFF00"/>
                </a:highlight>
                <a:latin typeface="Arial" panose="020B0604020202020204" pitchFamily="34" charset="0"/>
                <a:cs typeface="Arial" panose="020B0604020202020204" pitchFamily="34" charset="0"/>
              </a:rPr>
              <a:t>inally , polymer characterization </a:t>
            </a:r>
            <a:r>
              <a:rPr lang="en-US" sz="2000" b="1" dirty="0" err="1">
                <a:solidFill>
                  <a:schemeClr val="tx1"/>
                </a:solidFill>
                <a:highlight>
                  <a:srgbClr val="FFFF00"/>
                </a:highlight>
                <a:latin typeface="Arial" panose="020B0604020202020204" pitchFamily="34" charset="0"/>
                <a:cs typeface="Arial" panose="020B0604020202020204" pitchFamily="34" charset="0"/>
              </a:rPr>
              <a:t>Tech.used</a:t>
            </a:r>
            <a:r>
              <a:rPr lang="en-US" sz="2000" b="1" dirty="0">
                <a:solidFill>
                  <a:schemeClr val="tx1"/>
                </a:solidFill>
                <a:highlight>
                  <a:srgbClr val="FFFF00"/>
                </a:highlight>
                <a:latin typeface="Arial" panose="020B0604020202020204" pitchFamily="34" charset="0"/>
                <a:cs typeface="Arial" panose="020B0604020202020204" pitchFamily="34" charset="0"/>
              </a:rPr>
              <a:t> to determine …..molecular mass,  molecular structure,  morphology, thermal properties and mechanical properties</a:t>
            </a:r>
            <a:r>
              <a:rPr lang="en-US" sz="2000" b="1" dirty="0">
                <a:solidFill>
                  <a:schemeClr val="tx1"/>
                </a:solidFill>
                <a:latin typeface="Arial" panose="020B0604020202020204" pitchFamily="34" charset="0"/>
                <a:cs typeface="Arial" panose="020B0604020202020204" pitchFamily="34" charset="0"/>
              </a:rPr>
              <a:t>.</a:t>
            </a:r>
          </a:p>
          <a:p>
            <a:pPr algn="ctr"/>
            <a:r>
              <a:rPr lang="en-US" sz="2000" b="1" dirty="0">
                <a:latin typeface="Arial" panose="020B0604020202020204" pitchFamily="34" charset="0"/>
                <a:cs typeface="Arial" panose="020B0604020202020204" pitchFamily="34" charset="0"/>
              </a:rPr>
              <a:t> </a:t>
            </a:r>
            <a:r>
              <a:rPr lang="en-US" sz="2000" b="1" dirty="0">
                <a:solidFill>
                  <a:schemeClr val="tx1"/>
                </a:solidFill>
                <a:highlight>
                  <a:srgbClr val="FFFF00"/>
                </a:highlight>
                <a:latin typeface="Arial" panose="020B0604020202020204" pitchFamily="34" charset="0"/>
                <a:cs typeface="Arial" panose="020B0604020202020204" pitchFamily="34" charset="0"/>
              </a:rPr>
              <a:t>The molecular mass </a:t>
            </a:r>
            <a:r>
              <a:rPr lang="en-US" sz="2000" b="1" dirty="0">
                <a:solidFill>
                  <a:schemeClr val="tx1"/>
                </a:solidFill>
                <a:latin typeface="Arial" panose="020B0604020202020204" pitchFamily="34" charset="0"/>
                <a:cs typeface="Arial" panose="020B0604020202020204" pitchFamily="34" charset="0"/>
              </a:rPr>
              <a:t>of a polymer differs from typical molecules, in that polymerization reactions produce a distribution of molecular weights and shapes.</a:t>
            </a:r>
          </a:p>
          <a:p>
            <a:pPr algn="ctr"/>
            <a:r>
              <a:rPr lang="en-US" sz="2000" b="1" dirty="0">
                <a:solidFill>
                  <a:schemeClr val="tx1"/>
                </a:solidFill>
                <a:latin typeface="Arial" panose="020B0604020202020204" pitchFamily="34" charset="0"/>
                <a:cs typeface="Arial" panose="020B0604020202020204" pitchFamily="34" charset="0"/>
              </a:rPr>
              <a:t>Many of the analytical techniques used to determine </a:t>
            </a:r>
            <a:r>
              <a:rPr lang="en-US" sz="2000" b="1" dirty="0">
                <a:solidFill>
                  <a:schemeClr val="tx1"/>
                </a:solidFill>
                <a:highlight>
                  <a:srgbClr val="FFFF00"/>
                </a:highlight>
                <a:latin typeface="Arial" panose="020B0604020202020204" pitchFamily="34" charset="0"/>
                <a:cs typeface="Arial" panose="020B0604020202020204" pitchFamily="34" charset="0"/>
              </a:rPr>
              <a:t>the molecular structure </a:t>
            </a:r>
            <a:r>
              <a:rPr lang="en-US" sz="2000" b="1" dirty="0">
                <a:solidFill>
                  <a:schemeClr val="tx1"/>
                </a:solidFill>
                <a:latin typeface="Arial" panose="020B0604020202020204" pitchFamily="34" charset="0"/>
                <a:cs typeface="Arial" panose="020B0604020202020204" pitchFamily="34" charset="0"/>
              </a:rPr>
              <a:t>of unknown organic compounds are also used in polymer characterization. Spectroscopic techniques.</a:t>
            </a:r>
          </a:p>
          <a:p>
            <a:pPr algn="ctr"/>
            <a:endParaRPr lang="en-US" sz="2000" b="1" dirty="0">
              <a:solidFill>
                <a:schemeClr val="tx1"/>
              </a:solidFill>
              <a:latin typeface="Arial" panose="020B0604020202020204" pitchFamily="34" charset="0"/>
              <a:cs typeface="Arial" panose="020B0604020202020204" pitchFamily="34" charset="0"/>
            </a:endParaRPr>
          </a:p>
          <a:p>
            <a:pPr algn="ctr"/>
            <a:r>
              <a:rPr lang="en-US" sz="2000" b="1" dirty="0">
                <a:solidFill>
                  <a:schemeClr val="tx1"/>
                </a:solidFill>
                <a:highlight>
                  <a:srgbClr val="FFFF00"/>
                </a:highlight>
                <a:latin typeface="Arial" panose="020B0604020202020204" pitchFamily="34" charset="0"/>
                <a:cs typeface="Arial" panose="020B0604020202020204" pitchFamily="34" charset="0"/>
              </a:rPr>
              <a:t>Polymer morphology </a:t>
            </a:r>
            <a:r>
              <a:rPr lang="en-US" sz="2000" b="1" dirty="0">
                <a:solidFill>
                  <a:schemeClr val="tx1"/>
                </a:solidFill>
                <a:latin typeface="Arial" panose="020B0604020202020204" pitchFamily="34" charset="0"/>
                <a:cs typeface="Arial" panose="020B0604020202020204" pitchFamily="34" charset="0"/>
              </a:rPr>
              <a:t>is a microscale property that is largely dictated by the amorphous or crystalline portions of the polymer chains and their influence on each other.</a:t>
            </a:r>
          </a:p>
          <a:p>
            <a:pPr algn="ctr"/>
            <a:r>
              <a:rPr lang="en-US" sz="2000" b="1" dirty="0">
                <a:solidFill>
                  <a:schemeClr val="tx1"/>
                </a:solidFill>
                <a:latin typeface="Arial" panose="020B0604020202020204" pitchFamily="34" charset="0"/>
                <a:cs typeface="Arial" panose="020B0604020202020204" pitchFamily="34" charset="0"/>
              </a:rPr>
              <a:t>A true workhorse for polymer characterization is </a:t>
            </a:r>
            <a:r>
              <a:rPr lang="en-US" sz="2000" b="1" dirty="0">
                <a:solidFill>
                  <a:schemeClr val="tx1"/>
                </a:solidFill>
                <a:highlight>
                  <a:srgbClr val="FFFF00"/>
                </a:highlight>
                <a:latin typeface="Arial" panose="020B0604020202020204" pitchFamily="34" charset="0"/>
                <a:cs typeface="Arial" panose="020B0604020202020204" pitchFamily="34" charset="0"/>
                <a:hlinkClick r:id="rId2" tooltip="Thermal analysis">
                  <a:extLst>
                    <a:ext uri="{A12FA001-AC4F-418D-AE19-62706E023703}">
                      <ahyp:hlinkClr xmlns:ahyp="http://schemas.microsoft.com/office/drawing/2018/hyperlinkcolor" val="tx"/>
                    </a:ext>
                  </a:extLst>
                </a:hlinkClick>
              </a:rPr>
              <a:t>thermal analysis</a:t>
            </a:r>
            <a:r>
              <a:rPr lang="en-US" sz="2000" b="1" dirty="0">
                <a:solidFill>
                  <a:schemeClr val="tx1"/>
                </a:solidFill>
                <a:latin typeface="Arial" panose="020B0604020202020204" pitchFamily="34" charset="0"/>
                <a:cs typeface="Arial" panose="020B0604020202020204" pitchFamily="34" charset="0"/>
              </a:rPr>
              <a:t>, particularly </a:t>
            </a:r>
            <a:r>
              <a:rPr lang="en-US" sz="2000" b="1" dirty="0">
                <a:solidFill>
                  <a:schemeClr val="tx1"/>
                </a:solidFill>
                <a:latin typeface="Arial" panose="020B0604020202020204" pitchFamily="34" charset="0"/>
                <a:cs typeface="Arial" panose="020B0604020202020204" pitchFamily="34" charset="0"/>
                <a:hlinkClick r:id="rId3" tooltip="Differential scanning calorimetry">
                  <a:extLst>
                    <a:ext uri="{A12FA001-AC4F-418D-AE19-62706E023703}">
                      <ahyp:hlinkClr xmlns:ahyp="http://schemas.microsoft.com/office/drawing/2018/hyperlinkcolor" val="tx"/>
                    </a:ext>
                  </a:extLst>
                </a:hlinkClick>
              </a:rPr>
              <a:t>Differential scanning calorimetry</a:t>
            </a:r>
            <a:r>
              <a:rPr lang="en-US" sz="2000" b="1" dirty="0">
                <a:solidFill>
                  <a:schemeClr val="tx1"/>
                </a:solidFill>
                <a:latin typeface="Arial" panose="020B0604020202020204" pitchFamily="34" charset="0"/>
                <a:cs typeface="Arial" panose="020B0604020202020204" pitchFamily="34" charset="0"/>
              </a:rPr>
              <a:t>. Changes in the compositional and structural parameters of the material usually affect its melting transitions or glass transitions and these in turn can be linked to many performance parameters, </a:t>
            </a:r>
            <a:r>
              <a:rPr lang="en-US" sz="2000" b="1" dirty="0" err="1">
                <a:solidFill>
                  <a:schemeClr val="tx1"/>
                </a:solidFill>
                <a:latin typeface="Arial" panose="020B0604020202020204" pitchFamily="34" charset="0"/>
                <a:cs typeface="Arial" panose="020B0604020202020204" pitchFamily="34" charset="0"/>
              </a:rPr>
              <a:t>while</a:t>
            </a:r>
            <a:r>
              <a:rPr lang="en-US" sz="2000" b="1" dirty="0" err="1">
                <a:solidFill>
                  <a:schemeClr val="tx1"/>
                </a:solidFill>
                <a:latin typeface="Arial" panose="020B0604020202020204" pitchFamily="34" charset="0"/>
                <a:cs typeface="Arial" panose="020B0604020202020204" pitchFamily="34" charset="0"/>
                <a:hlinkClick r:id="rId4" tooltip="Thermogravimetric analysis">
                  <a:extLst>
                    <a:ext uri="{A12FA001-AC4F-418D-AE19-62706E023703}">
                      <ahyp:hlinkClr xmlns:ahyp="http://schemas.microsoft.com/office/drawing/2018/hyperlinkcolor" val="tx"/>
                    </a:ext>
                  </a:extLst>
                </a:hlinkClick>
              </a:rPr>
              <a:t>Thermogravimetric</a:t>
            </a:r>
            <a:r>
              <a:rPr lang="en-US" sz="2000" b="1" dirty="0">
                <a:solidFill>
                  <a:schemeClr val="tx1"/>
                </a:solidFill>
                <a:latin typeface="Arial" panose="020B0604020202020204" pitchFamily="34" charset="0"/>
                <a:cs typeface="Arial" panose="020B0604020202020204" pitchFamily="34" charset="0"/>
                <a:hlinkClick r:id="rId4" tooltip="Thermogravimetric analysis">
                  <a:extLst>
                    <a:ext uri="{A12FA001-AC4F-418D-AE19-62706E023703}">
                      <ahyp:hlinkClr xmlns:ahyp="http://schemas.microsoft.com/office/drawing/2018/hyperlinkcolor" val="tx"/>
                    </a:ext>
                  </a:extLst>
                </a:hlinkClick>
              </a:rPr>
              <a:t> analysis</a:t>
            </a:r>
            <a:r>
              <a:rPr lang="en-US" sz="2000" b="1" dirty="0">
                <a:solidFill>
                  <a:schemeClr val="tx1"/>
                </a:solidFill>
                <a:latin typeface="Arial" panose="020B0604020202020204" pitchFamily="34" charset="0"/>
                <a:cs typeface="Arial" panose="020B0604020202020204" pitchFamily="34" charset="0"/>
              </a:rPr>
              <a:t> can also give an indication of polymer thermal stability and the effects of additives such as flame retardants</a:t>
            </a:r>
          </a:p>
          <a:p>
            <a:pPr algn="ctr"/>
            <a:endParaRPr lang="en-US" dirty="0">
              <a:solidFill>
                <a:schemeClr val="tx1"/>
              </a:solidFill>
            </a:endParaRPr>
          </a:p>
        </p:txBody>
      </p:sp>
      <p:sp>
        <p:nvSpPr>
          <p:cNvPr id="5" name="Rectangle 4">
            <a:extLst>
              <a:ext uri="{FF2B5EF4-FFF2-40B4-BE49-F238E27FC236}">
                <a16:creationId xmlns:a16="http://schemas.microsoft.com/office/drawing/2014/main" id="{DC5FF90E-3604-43F4-9BC1-859339093B5B}"/>
              </a:ext>
            </a:extLst>
          </p:cNvPr>
          <p:cNvSpPr/>
          <p:nvPr/>
        </p:nvSpPr>
        <p:spPr>
          <a:xfrm>
            <a:off x="424069" y="5082208"/>
            <a:ext cx="11343861" cy="125895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The characterization of </a:t>
            </a:r>
            <a:r>
              <a:rPr lang="en-US" sz="2000" b="1" dirty="0">
                <a:solidFill>
                  <a:schemeClr val="tx1"/>
                </a:solidFill>
                <a:highlight>
                  <a:srgbClr val="FFFF00"/>
                </a:highlight>
                <a:latin typeface="Arial" panose="020B0604020202020204" pitchFamily="34" charset="0"/>
                <a:cs typeface="Arial" panose="020B0604020202020204" pitchFamily="34" charset="0"/>
              </a:rPr>
              <a:t>mechanical properties </a:t>
            </a:r>
            <a:r>
              <a:rPr lang="en-US" sz="2000" b="1" dirty="0">
                <a:solidFill>
                  <a:schemeClr val="tx1"/>
                </a:solidFill>
                <a:latin typeface="Arial" panose="020B0604020202020204" pitchFamily="34" charset="0"/>
                <a:cs typeface="Arial" panose="020B0604020202020204" pitchFamily="34" charset="0"/>
              </a:rPr>
              <a:t>in polymers typically refers to a measure of the strength, elasticity, </a:t>
            </a:r>
            <a:r>
              <a:rPr lang="en-US" sz="2000" b="1" dirty="0">
                <a:solidFill>
                  <a:schemeClr val="tx1"/>
                </a:solidFill>
                <a:latin typeface="Arial" panose="020B0604020202020204" pitchFamily="34" charset="0"/>
                <a:cs typeface="Arial" panose="020B0604020202020204" pitchFamily="34" charset="0"/>
                <a:hlinkClick r:id="rId5" tooltip="Viscoelasticity">
                  <a:extLst>
                    <a:ext uri="{A12FA001-AC4F-418D-AE19-62706E023703}">
                      <ahyp:hlinkClr xmlns:ahyp="http://schemas.microsoft.com/office/drawing/2018/hyperlinkcolor" val="tx"/>
                    </a:ext>
                  </a:extLst>
                </a:hlinkClick>
              </a:rPr>
              <a:t>viscoelasticity</a:t>
            </a:r>
            <a:r>
              <a:rPr lang="en-US" sz="2000" b="1" dirty="0">
                <a:solidFill>
                  <a:schemeClr val="tx1"/>
                </a:solidFill>
                <a:latin typeface="Arial" panose="020B0604020202020204" pitchFamily="34" charset="0"/>
                <a:cs typeface="Arial" panose="020B0604020202020204" pitchFamily="34" charset="0"/>
              </a:rPr>
              <a:t>, and anisotropy of a polymeric </a:t>
            </a:r>
            <a:r>
              <a:rPr lang="en-US" sz="2000" b="1" dirty="0" err="1">
                <a:solidFill>
                  <a:schemeClr val="tx1"/>
                </a:solidFill>
                <a:latin typeface="Arial" panose="020B0604020202020204" pitchFamily="34" charset="0"/>
                <a:cs typeface="Arial" panose="020B0604020202020204" pitchFamily="34" charset="0"/>
              </a:rPr>
              <a:t>materia</a:t>
            </a:r>
            <a:endParaRPr lang="en-US" sz="2000" b="1"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CE762BE-FA07-4B5E-B231-2C73BA5AC62D}"/>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361259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F60DE5-21A3-40A3-8C7D-D6C659DB3768}"/>
              </a:ext>
            </a:extLst>
          </p:cNvPr>
          <p:cNvPicPr>
            <a:picLocks noChangeAspect="1"/>
          </p:cNvPicPr>
          <p:nvPr/>
        </p:nvPicPr>
        <p:blipFill>
          <a:blip r:embed="rId2"/>
          <a:stretch>
            <a:fillRect/>
          </a:stretch>
        </p:blipFill>
        <p:spPr>
          <a:xfrm>
            <a:off x="2928937" y="1547812"/>
            <a:ext cx="6334125" cy="3762375"/>
          </a:xfrm>
          <a:prstGeom prst="rect">
            <a:avLst/>
          </a:prstGeom>
        </p:spPr>
      </p:pic>
    </p:spTree>
    <p:extLst>
      <p:ext uri="{BB962C8B-B14F-4D97-AF65-F5344CB8AC3E}">
        <p14:creationId xmlns:p14="http://schemas.microsoft.com/office/powerpoint/2010/main" val="291445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92FDD7-DC73-4F22-B22A-258EDACDFD12}"/>
              </a:ext>
            </a:extLst>
          </p:cNvPr>
          <p:cNvPicPr>
            <a:picLocks noChangeAspect="1"/>
          </p:cNvPicPr>
          <p:nvPr/>
        </p:nvPicPr>
        <p:blipFill>
          <a:blip r:embed="rId2"/>
          <a:stretch>
            <a:fillRect/>
          </a:stretch>
        </p:blipFill>
        <p:spPr>
          <a:xfrm>
            <a:off x="1696278" y="612292"/>
            <a:ext cx="8507896" cy="3005551"/>
          </a:xfrm>
          <a:prstGeom prst="rect">
            <a:avLst/>
          </a:prstGeom>
        </p:spPr>
      </p:pic>
      <p:sp>
        <p:nvSpPr>
          <p:cNvPr id="7" name="Rectangle 6">
            <a:extLst>
              <a:ext uri="{FF2B5EF4-FFF2-40B4-BE49-F238E27FC236}">
                <a16:creationId xmlns:a16="http://schemas.microsoft.com/office/drawing/2014/main" id="{D9E9436B-0608-4EA6-906D-B6CD40C45DD8}"/>
              </a:ext>
            </a:extLst>
          </p:cNvPr>
          <p:cNvSpPr/>
          <p:nvPr/>
        </p:nvSpPr>
        <p:spPr>
          <a:xfrm>
            <a:off x="702366" y="3617843"/>
            <a:ext cx="10999304" cy="100716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dirty="0">
                <a:solidFill>
                  <a:schemeClr val="tx1"/>
                </a:solidFill>
                <a:cs typeface="+mj-cs"/>
              </a:rPr>
              <a:t>من ناحية اخرى يتم حساب الحجم البلوري للمادة او للبوليمر في حالة كونه نانوي من قاون اخر يسمى قانون شيرر</a:t>
            </a:r>
            <a:endParaRPr lang="en-US" sz="2000" b="1" dirty="0">
              <a:solidFill>
                <a:schemeClr val="tx1"/>
              </a:solidFill>
              <a:cs typeface="+mj-cs"/>
            </a:endParaRPr>
          </a:p>
        </p:txBody>
      </p:sp>
      <p:pic>
        <p:nvPicPr>
          <p:cNvPr id="8" name="Picture 7">
            <a:extLst>
              <a:ext uri="{FF2B5EF4-FFF2-40B4-BE49-F238E27FC236}">
                <a16:creationId xmlns:a16="http://schemas.microsoft.com/office/drawing/2014/main" id="{26E499AE-6DD2-47BE-BBFD-17CA3E1DD1B4}"/>
              </a:ext>
            </a:extLst>
          </p:cNvPr>
          <p:cNvPicPr>
            <a:picLocks noChangeAspect="1"/>
          </p:cNvPicPr>
          <p:nvPr/>
        </p:nvPicPr>
        <p:blipFill>
          <a:blip r:embed="rId3"/>
          <a:stretch>
            <a:fillRect/>
          </a:stretch>
        </p:blipFill>
        <p:spPr>
          <a:xfrm>
            <a:off x="4108174" y="4807846"/>
            <a:ext cx="3975652" cy="1553198"/>
          </a:xfrm>
          <a:prstGeom prst="rect">
            <a:avLst/>
          </a:prstGeom>
        </p:spPr>
      </p:pic>
      <p:sp>
        <p:nvSpPr>
          <p:cNvPr id="9" name="Rectangle 8">
            <a:extLst>
              <a:ext uri="{FF2B5EF4-FFF2-40B4-BE49-F238E27FC236}">
                <a16:creationId xmlns:a16="http://schemas.microsoft.com/office/drawing/2014/main" id="{BE8F1ABA-D991-497A-88A0-BF51B141825D}"/>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87907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352ED-39FD-4E5B-931A-812961BAD92C}"/>
              </a:ext>
            </a:extLst>
          </p:cNvPr>
          <p:cNvPicPr>
            <a:picLocks noChangeAspect="1"/>
          </p:cNvPicPr>
          <p:nvPr/>
        </p:nvPicPr>
        <p:blipFill>
          <a:blip r:embed="rId2"/>
          <a:stretch>
            <a:fillRect/>
          </a:stretch>
        </p:blipFill>
        <p:spPr>
          <a:xfrm>
            <a:off x="2690193" y="0"/>
            <a:ext cx="7036904" cy="1711809"/>
          </a:xfrm>
          <a:prstGeom prst="rect">
            <a:avLst/>
          </a:prstGeom>
        </p:spPr>
      </p:pic>
      <p:pic>
        <p:nvPicPr>
          <p:cNvPr id="5" name="Picture 4">
            <a:extLst>
              <a:ext uri="{FF2B5EF4-FFF2-40B4-BE49-F238E27FC236}">
                <a16:creationId xmlns:a16="http://schemas.microsoft.com/office/drawing/2014/main" id="{CC9664AC-FDC9-49BD-8861-76F028879F2D}"/>
              </a:ext>
            </a:extLst>
          </p:cNvPr>
          <p:cNvPicPr>
            <a:picLocks noChangeAspect="1"/>
          </p:cNvPicPr>
          <p:nvPr/>
        </p:nvPicPr>
        <p:blipFill>
          <a:blip r:embed="rId3"/>
          <a:stretch>
            <a:fillRect/>
          </a:stretch>
        </p:blipFill>
        <p:spPr>
          <a:xfrm>
            <a:off x="821635" y="1774757"/>
            <a:ext cx="10151165" cy="4520026"/>
          </a:xfrm>
          <a:prstGeom prst="rect">
            <a:avLst/>
          </a:prstGeom>
        </p:spPr>
      </p:pic>
      <p:sp>
        <p:nvSpPr>
          <p:cNvPr id="6" name="Rectangle 5">
            <a:extLst>
              <a:ext uri="{FF2B5EF4-FFF2-40B4-BE49-F238E27FC236}">
                <a16:creationId xmlns:a16="http://schemas.microsoft.com/office/drawing/2014/main" id="{9D78A6B2-6AD6-444C-98AE-94CC09CFD4D3}"/>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394066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70B3CD-DBE3-47A7-89AF-3220679DA695}"/>
              </a:ext>
            </a:extLst>
          </p:cNvPr>
          <p:cNvPicPr>
            <a:picLocks noChangeAspect="1"/>
          </p:cNvPicPr>
          <p:nvPr/>
        </p:nvPicPr>
        <p:blipFill>
          <a:blip r:embed="rId2"/>
          <a:stretch>
            <a:fillRect/>
          </a:stretch>
        </p:blipFill>
        <p:spPr>
          <a:xfrm>
            <a:off x="1033671" y="822359"/>
            <a:ext cx="10151164" cy="5213281"/>
          </a:xfrm>
          <a:prstGeom prst="rect">
            <a:avLst/>
          </a:prstGeom>
        </p:spPr>
      </p:pic>
      <p:sp>
        <p:nvSpPr>
          <p:cNvPr id="5" name="Rectangle 4">
            <a:extLst>
              <a:ext uri="{FF2B5EF4-FFF2-40B4-BE49-F238E27FC236}">
                <a16:creationId xmlns:a16="http://schemas.microsoft.com/office/drawing/2014/main" id="{DD88AC22-6055-4019-B117-6532DD521504}"/>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84094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AFE390-1AF3-4419-866C-7BC85D362084}"/>
              </a:ext>
            </a:extLst>
          </p:cNvPr>
          <p:cNvSpPr/>
          <p:nvPr/>
        </p:nvSpPr>
        <p:spPr>
          <a:xfrm>
            <a:off x="2570923" y="212035"/>
            <a:ext cx="5910469" cy="63610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Measurement of Degree of Crystallinity of Polymer by</a:t>
            </a:r>
            <a:br>
              <a:rPr lang="en-US" b="1" dirty="0">
                <a:solidFill>
                  <a:schemeClr val="tx1"/>
                </a:solidFill>
              </a:rPr>
            </a:br>
            <a:r>
              <a:rPr lang="en-US" b="1" dirty="0">
                <a:solidFill>
                  <a:schemeClr val="tx1"/>
                </a:solidFill>
              </a:rPr>
              <a:t>X-ray Diffraction Analysis</a:t>
            </a:r>
          </a:p>
        </p:txBody>
      </p:sp>
      <p:pic>
        <p:nvPicPr>
          <p:cNvPr id="5" name="Picture 4">
            <a:extLst>
              <a:ext uri="{FF2B5EF4-FFF2-40B4-BE49-F238E27FC236}">
                <a16:creationId xmlns:a16="http://schemas.microsoft.com/office/drawing/2014/main" id="{FF40E186-FD1A-46D3-829F-213FEC0CFB73}"/>
              </a:ext>
            </a:extLst>
          </p:cNvPr>
          <p:cNvPicPr>
            <a:picLocks noChangeAspect="1"/>
          </p:cNvPicPr>
          <p:nvPr/>
        </p:nvPicPr>
        <p:blipFill>
          <a:blip r:embed="rId2"/>
          <a:stretch>
            <a:fillRect/>
          </a:stretch>
        </p:blipFill>
        <p:spPr>
          <a:xfrm>
            <a:off x="1470992" y="848140"/>
            <a:ext cx="8825948" cy="1558995"/>
          </a:xfrm>
          <a:prstGeom prst="rect">
            <a:avLst/>
          </a:prstGeom>
        </p:spPr>
      </p:pic>
      <p:sp>
        <p:nvSpPr>
          <p:cNvPr id="6" name="Rectangle 5">
            <a:extLst>
              <a:ext uri="{FF2B5EF4-FFF2-40B4-BE49-F238E27FC236}">
                <a16:creationId xmlns:a16="http://schemas.microsoft.com/office/drawing/2014/main" id="{48C3D3DB-18BB-4758-9215-012670E097F1}"/>
              </a:ext>
            </a:extLst>
          </p:cNvPr>
          <p:cNvSpPr/>
          <p:nvPr/>
        </p:nvSpPr>
        <p:spPr>
          <a:xfrm>
            <a:off x="2438400" y="2517085"/>
            <a:ext cx="5910469" cy="6361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Q: show how to calculate the degree of crystallinity from DSC thermograms .</a:t>
            </a:r>
          </a:p>
        </p:txBody>
      </p:sp>
      <p:pic>
        <p:nvPicPr>
          <p:cNvPr id="7" name="Picture 6">
            <a:extLst>
              <a:ext uri="{FF2B5EF4-FFF2-40B4-BE49-F238E27FC236}">
                <a16:creationId xmlns:a16="http://schemas.microsoft.com/office/drawing/2014/main" id="{E7F9E8B4-8D9B-4231-9CE0-9D339C725E76}"/>
              </a:ext>
            </a:extLst>
          </p:cNvPr>
          <p:cNvPicPr>
            <a:picLocks noChangeAspect="1"/>
          </p:cNvPicPr>
          <p:nvPr/>
        </p:nvPicPr>
        <p:blipFill>
          <a:blip r:embed="rId3"/>
          <a:stretch>
            <a:fillRect/>
          </a:stretch>
        </p:blipFill>
        <p:spPr>
          <a:xfrm>
            <a:off x="636105" y="3263139"/>
            <a:ext cx="10151166" cy="3382825"/>
          </a:xfrm>
          <a:prstGeom prst="rect">
            <a:avLst/>
          </a:prstGeom>
        </p:spPr>
      </p:pic>
      <p:sp>
        <p:nvSpPr>
          <p:cNvPr id="8" name="Rectangle 7">
            <a:extLst>
              <a:ext uri="{FF2B5EF4-FFF2-40B4-BE49-F238E27FC236}">
                <a16:creationId xmlns:a16="http://schemas.microsoft.com/office/drawing/2014/main" id="{44B508BF-2ADF-41F9-AB8A-0C9BC8F8EA32}"/>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263744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D75B64-C52C-4BF6-8FCE-A87C44D2E640}"/>
              </a:ext>
            </a:extLst>
          </p:cNvPr>
          <p:cNvSpPr/>
          <p:nvPr/>
        </p:nvSpPr>
        <p:spPr>
          <a:xfrm>
            <a:off x="3995530" y="159027"/>
            <a:ext cx="4200939" cy="418825"/>
          </a:xfrm>
          <a:prstGeom prst="rect">
            <a:avLst/>
          </a:prstGeom>
          <a:solidFill>
            <a:srgbClr val="92D050"/>
          </a:solidFill>
          <a:effectLst>
            <a:outerShdw blurRad="76200" dir="13500000" sy="23000" kx="12000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Chemical Resistance</a:t>
            </a:r>
          </a:p>
        </p:txBody>
      </p:sp>
      <p:sp>
        <p:nvSpPr>
          <p:cNvPr id="5" name="Rectangle 4">
            <a:extLst>
              <a:ext uri="{FF2B5EF4-FFF2-40B4-BE49-F238E27FC236}">
                <a16:creationId xmlns:a16="http://schemas.microsoft.com/office/drawing/2014/main" id="{FA559A93-16E2-428A-848A-147DBC6E9D1F}"/>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
        <p:nvSpPr>
          <p:cNvPr id="6" name="Rectangle 5">
            <a:extLst>
              <a:ext uri="{FF2B5EF4-FFF2-40B4-BE49-F238E27FC236}">
                <a16:creationId xmlns:a16="http://schemas.microsoft.com/office/drawing/2014/main" id="{8978A233-6210-4D0C-98AE-21F35948DA4B}"/>
              </a:ext>
            </a:extLst>
          </p:cNvPr>
          <p:cNvSpPr/>
          <p:nvPr/>
        </p:nvSpPr>
        <p:spPr>
          <a:xfrm>
            <a:off x="185531" y="868019"/>
            <a:ext cx="4200939" cy="418825"/>
          </a:xfrm>
          <a:prstGeom prst="rect">
            <a:avLst/>
          </a:prstGeom>
          <a:solidFill>
            <a:schemeClr val="tx2">
              <a:lumMod val="40000"/>
              <a:lumOff val="60000"/>
            </a:schemeClr>
          </a:solidFill>
          <a:effectLst>
            <a:outerShdw blurRad="76200" dir="13500000" sy="23000" kx="12000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Resistance to solvents</a:t>
            </a:r>
          </a:p>
        </p:txBody>
      </p:sp>
      <p:pic>
        <p:nvPicPr>
          <p:cNvPr id="7" name="Picture 6">
            <a:extLst>
              <a:ext uri="{FF2B5EF4-FFF2-40B4-BE49-F238E27FC236}">
                <a16:creationId xmlns:a16="http://schemas.microsoft.com/office/drawing/2014/main" id="{AAEE0E9C-9F89-47DC-9CB5-9036C7820BAD}"/>
              </a:ext>
            </a:extLst>
          </p:cNvPr>
          <p:cNvPicPr>
            <a:picLocks noChangeAspect="1"/>
          </p:cNvPicPr>
          <p:nvPr/>
        </p:nvPicPr>
        <p:blipFill>
          <a:blip r:embed="rId2"/>
          <a:stretch>
            <a:fillRect/>
          </a:stretch>
        </p:blipFill>
        <p:spPr>
          <a:xfrm>
            <a:off x="185531" y="1286844"/>
            <a:ext cx="9191625" cy="2733675"/>
          </a:xfrm>
          <a:prstGeom prst="rect">
            <a:avLst/>
          </a:prstGeom>
        </p:spPr>
      </p:pic>
      <p:sp>
        <p:nvSpPr>
          <p:cNvPr id="8" name="Rectangle 7">
            <a:extLst>
              <a:ext uri="{FF2B5EF4-FFF2-40B4-BE49-F238E27FC236}">
                <a16:creationId xmlns:a16="http://schemas.microsoft.com/office/drawing/2014/main" id="{33A0EF43-C923-41D7-9B62-27D87723B758}"/>
              </a:ext>
            </a:extLst>
          </p:cNvPr>
          <p:cNvSpPr/>
          <p:nvPr/>
        </p:nvSpPr>
        <p:spPr>
          <a:xfrm>
            <a:off x="164410" y="4300198"/>
            <a:ext cx="4200939" cy="418825"/>
          </a:xfrm>
          <a:prstGeom prst="rect">
            <a:avLst/>
          </a:prstGeom>
          <a:solidFill>
            <a:schemeClr val="tx2">
              <a:lumMod val="40000"/>
              <a:lumOff val="60000"/>
            </a:schemeClr>
          </a:solidFill>
          <a:effectLst>
            <a:outerShdw blurRad="76200" dir="13500000" sy="23000" kx="12000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 Permeability </a:t>
            </a:r>
          </a:p>
        </p:txBody>
      </p:sp>
      <p:pic>
        <p:nvPicPr>
          <p:cNvPr id="9" name="Picture 8">
            <a:extLst>
              <a:ext uri="{FF2B5EF4-FFF2-40B4-BE49-F238E27FC236}">
                <a16:creationId xmlns:a16="http://schemas.microsoft.com/office/drawing/2014/main" id="{88459B8C-38FC-4AEA-B120-2FA528B206CC}"/>
              </a:ext>
            </a:extLst>
          </p:cNvPr>
          <p:cNvPicPr>
            <a:picLocks noChangeAspect="1"/>
          </p:cNvPicPr>
          <p:nvPr/>
        </p:nvPicPr>
        <p:blipFill>
          <a:blip r:embed="rId3"/>
          <a:stretch>
            <a:fillRect/>
          </a:stretch>
        </p:blipFill>
        <p:spPr>
          <a:xfrm>
            <a:off x="548722" y="4837731"/>
            <a:ext cx="8782050" cy="1466850"/>
          </a:xfrm>
          <a:prstGeom prst="rect">
            <a:avLst/>
          </a:prstGeom>
        </p:spPr>
      </p:pic>
    </p:spTree>
    <p:extLst>
      <p:ext uri="{BB962C8B-B14F-4D97-AF65-F5344CB8AC3E}">
        <p14:creationId xmlns:p14="http://schemas.microsoft.com/office/powerpoint/2010/main" val="384243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EAE3BC-77B6-483D-A4F8-995BCB3E3A04}"/>
              </a:ext>
            </a:extLst>
          </p:cNvPr>
          <p:cNvPicPr>
            <a:picLocks noChangeAspect="1"/>
          </p:cNvPicPr>
          <p:nvPr/>
        </p:nvPicPr>
        <p:blipFill>
          <a:blip r:embed="rId2"/>
          <a:stretch>
            <a:fillRect/>
          </a:stretch>
        </p:blipFill>
        <p:spPr>
          <a:xfrm>
            <a:off x="874644" y="410818"/>
            <a:ext cx="10283686" cy="5711686"/>
          </a:xfrm>
          <a:prstGeom prst="rect">
            <a:avLst/>
          </a:prstGeom>
        </p:spPr>
      </p:pic>
      <p:sp>
        <p:nvSpPr>
          <p:cNvPr id="3" name="Rectangle 2">
            <a:extLst>
              <a:ext uri="{FF2B5EF4-FFF2-40B4-BE49-F238E27FC236}">
                <a16:creationId xmlns:a16="http://schemas.microsoft.com/office/drawing/2014/main" id="{62323AAB-55CB-4C77-BFD3-E25A4E07E8FE}"/>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405931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85DCB1-DF08-48C7-9318-78FB75174A29}"/>
              </a:ext>
            </a:extLst>
          </p:cNvPr>
          <p:cNvPicPr>
            <a:picLocks noChangeAspect="1"/>
          </p:cNvPicPr>
          <p:nvPr/>
        </p:nvPicPr>
        <p:blipFill>
          <a:blip r:embed="rId2"/>
          <a:stretch>
            <a:fillRect/>
          </a:stretch>
        </p:blipFill>
        <p:spPr>
          <a:xfrm>
            <a:off x="556591" y="172278"/>
            <a:ext cx="10813774" cy="6003235"/>
          </a:xfrm>
          <a:prstGeom prst="rect">
            <a:avLst/>
          </a:prstGeom>
        </p:spPr>
      </p:pic>
      <p:sp>
        <p:nvSpPr>
          <p:cNvPr id="3" name="Rectangle 2">
            <a:extLst>
              <a:ext uri="{FF2B5EF4-FFF2-40B4-BE49-F238E27FC236}">
                <a16:creationId xmlns:a16="http://schemas.microsoft.com/office/drawing/2014/main" id="{86B3F9AE-DDF8-433C-9DCC-417AFE4AD86C}"/>
              </a:ext>
            </a:extLst>
          </p:cNvPr>
          <p:cNvSpPr/>
          <p:nvPr/>
        </p:nvSpPr>
        <p:spPr>
          <a:xfrm>
            <a:off x="4876799" y="6524124"/>
            <a:ext cx="2531165" cy="2808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Dr.Widad.Saleh</a:t>
            </a:r>
            <a:endParaRPr lang="en-US" b="1" i="1" dirty="0">
              <a:solidFill>
                <a:schemeClr val="tx1"/>
              </a:solidFill>
            </a:endParaRPr>
          </a:p>
        </p:txBody>
      </p:sp>
    </p:spTree>
    <p:extLst>
      <p:ext uri="{BB962C8B-B14F-4D97-AF65-F5344CB8AC3E}">
        <p14:creationId xmlns:p14="http://schemas.microsoft.com/office/powerpoint/2010/main" val="295263216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167</TotalTime>
  <Words>391</Words>
  <Application>Microsoft Office PowerPoint</Application>
  <PresentationFormat>Widescreen</PresentationFormat>
  <Paragraphs>35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16</cp:revision>
  <dcterms:created xsi:type="dcterms:W3CDTF">2022-04-09T12:41:23Z</dcterms:created>
  <dcterms:modified xsi:type="dcterms:W3CDTF">2022-04-09T16:43:17Z</dcterms:modified>
</cp:coreProperties>
</file>